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3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066EDF-16A6-4836-A21F-4ACB6527490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7EF0AB-8842-4064-BC67-0DED41199D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nanjeje.in.rs/kursevi/" TargetMode="External"/><Relationship Id="rId2" Type="http://schemas.openxmlformats.org/officeDocument/2006/relationships/hyperlink" Target="https://fizika.teachab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sr/simula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jQRKqODaAI" TargetMode="External"/><Relationship Id="rId2" Type="http://schemas.openxmlformats.org/officeDocument/2006/relationships/hyperlink" Target="https://www.znanjeje.in.rs/fizika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nanjeje.in.rs/phyphox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nanjeje.in.rs/fizika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izika.teachabl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wjQRKqODaA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Online nastava fizike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Prof. Marina Dorocki</a:t>
            </a:r>
          </a:p>
          <a:p>
            <a:r>
              <a:rPr lang="sr-Latn-RS" dirty="0" smtClean="0"/>
              <a:t>Gimnazija „Isidora Sekulić“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4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9114"/>
            <a:ext cx="8153400" cy="1752600"/>
          </a:xfrm>
        </p:spPr>
        <p:txBody>
          <a:bodyPr/>
          <a:lstStyle/>
          <a:p>
            <a:pPr marL="0" indent="0">
              <a:buNone/>
            </a:pPr>
            <a:r>
              <a:rPr lang="sr-Latn-RS" sz="1600" b="1" dirty="0" smtClean="0"/>
              <a:t>4. Online </a:t>
            </a:r>
            <a:r>
              <a:rPr lang="sr-Latn-RS" sz="1600" b="1" dirty="0"/>
              <a:t>radionice </a:t>
            </a:r>
            <a:r>
              <a:rPr lang="sr-Latn-RS" sz="1600" dirty="0"/>
              <a:t>– učenici predaju radove, a zatim međusobno ocenjuju jedni druge, a nastavnik na kraju oceni i rad i ocenu ocene koju je učenik dodelio drugaru.</a:t>
            </a:r>
          </a:p>
          <a:p>
            <a:pPr marL="0" indent="0">
              <a:buNone/>
            </a:pPr>
            <a:r>
              <a:rPr lang="sr-Latn-RS" sz="1600" b="1" dirty="0" smtClean="0"/>
              <a:t>5. Online </a:t>
            </a:r>
            <a:r>
              <a:rPr lang="sr-Latn-RS" sz="1600" b="1" dirty="0"/>
              <a:t>test</a:t>
            </a:r>
            <a:r>
              <a:rPr lang="sr-Latn-RS" sz="1600" dirty="0"/>
              <a:t> – svi učenici jedne generacije su imali testiranje u isto vreme kao i priliku da zajednički glasanjem zakazujemo termin testiranja</a:t>
            </a:r>
            <a:r>
              <a:rPr lang="sr-Latn-RS" sz="1600" dirty="0" smtClean="0"/>
              <a:t>.</a:t>
            </a:r>
          </a:p>
          <a:p>
            <a:pPr marL="0" indent="0">
              <a:buNone/>
            </a:pPr>
            <a:r>
              <a:rPr lang="sr-Latn-RS" sz="1600" dirty="0" smtClean="0"/>
              <a:t>- Nastavnik poseduje sistematičan prikaz svih učeničkih aktivnosti i ocena na Moodle platformi: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25" y="228600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Aktivnosti učenika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88454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146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/>
              <a:t>Na kraju onlajn nastave i sa već zaključenim ocenama, sprovedena je anonimna anketa učenika, gde su odgovarali na četiri sledeća pitanja:</a:t>
            </a:r>
          </a:p>
          <a:p>
            <a:pPr marL="0" indent="0">
              <a:buNone/>
            </a:pPr>
            <a:endParaRPr lang="sr-Latn-RS" sz="1800" dirty="0" smtClean="0"/>
          </a:p>
          <a:p>
            <a:pPr marL="457200" indent="-457200">
              <a:buAutoNum type="arabicPeriod"/>
            </a:pPr>
            <a:r>
              <a:rPr lang="pl-PL" sz="1800" dirty="0" smtClean="0"/>
              <a:t>Koliko </a:t>
            </a:r>
            <a:r>
              <a:rPr lang="pl-PL" sz="1800" dirty="0"/>
              <a:t>vam se dopala onlajn nastava fizike? Ocenite je sa ocenom od 1 do 5. (1-najlošije, 5- najbolje</a:t>
            </a:r>
            <a:r>
              <a:rPr lang="pl-PL" sz="18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1800" dirty="0" err="1"/>
              <a:t>Molim</a:t>
            </a:r>
            <a:r>
              <a:rPr lang="en-US" sz="1800" dirty="0"/>
              <a:t> vas da </a:t>
            </a:r>
            <a:r>
              <a:rPr lang="en-US" sz="1800" dirty="0" err="1"/>
              <a:t>napišete</a:t>
            </a:r>
            <a:r>
              <a:rPr lang="en-US" sz="1800" dirty="0"/>
              <a:t> </a:t>
            </a:r>
            <a:r>
              <a:rPr lang="en-US" sz="1800" dirty="0" err="1"/>
              <a:t>svoje</a:t>
            </a:r>
            <a:r>
              <a:rPr lang="en-US" sz="1800" dirty="0"/>
              <a:t> </a:t>
            </a:r>
            <a:r>
              <a:rPr lang="en-US" sz="1800" dirty="0" err="1"/>
              <a:t>mišljenje</a:t>
            </a:r>
            <a:r>
              <a:rPr lang="en-US" sz="1800" dirty="0"/>
              <a:t> i </a:t>
            </a:r>
            <a:r>
              <a:rPr lang="en-US" sz="1800" dirty="0" err="1"/>
              <a:t>sugestije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online </a:t>
            </a:r>
            <a:r>
              <a:rPr lang="en-US" sz="1800" dirty="0" err="1"/>
              <a:t>nastavu</a:t>
            </a:r>
            <a:r>
              <a:rPr lang="en-US" sz="1800" dirty="0"/>
              <a:t> </a:t>
            </a:r>
            <a:r>
              <a:rPr lang="en-US" sz="1800" dirty="0" err="1"/>
              <a:t>fizike</a:t>
            </a:r>
            <a:r>
              <a:rPr lang="en-US" sz="1800" dirty="0" smtClean="0"/>
              <a:t>.</a:t>
            </a:r>
            <a:endParaRPr lang="sr-Latn-RS" sz="1800" dirty="0" smtClean="0"/>
          </a:p>
          <a:p>
            <a:pPr marL="457200" indent="-457200">
              <a:buAutoNum type="arabicPeriod"/>
            </a:pPr>
            <a:r>
              <a:rPr lang="it-IT" sz="1800" dirty="0"/>
              <a:t>Da li bi nešto menjao/la u onlajn nastavi fizike</a:t>
            </a:r>
            <a:r>
              <a:rPr lang="it-IT" sz="1800" dirty="0" smtClean="0"/>
              <a:t>?</a:t>
            </a:r>
            <a:endParaRPr lang="sr-Latn-RS" sz="1800" dirty="0" smtClean="0"/>
          </a:p>
          <a:p>
            <a:pPr marL="457200" indent="-457200">
              <a:buAutoNum type="arabicPeriod"/>
            </a:pPr>
            <a:r>
              <a:rPr lang="en-US" sz="1800" dirty="0" err="1"/>
              <a:t>Ukoliko</a:t>
            </a:r>
            <a:r>
              <a:rPr lang="en-US" sz="1800" dirty="0"/>
              <a:t> </a:t>
            </a:r>
            <a:r>
              <a:rPr lang="en-US" sz="1800" dirty="0" err="1"/>
              <a:t>biste</a:t>
            </a:r>
            <a:r>
              <a:rPr lang="en-US" sz="1800" dirty="0"/>
              <a:t> </a:t>
            </a:r>
            <a:r>
              <a:rPr lang="en-US" sz="1800" dirty="0" err="1"/>
              <a:t>nešto</a:t>
            </a:r>
            <a:r>
              <a:rPr lang="en-US" sz="1800" dirty="0"/>
              <a:t> </a:t>
            </a:r>
            <a:r>
              <a:rPr lang="en-US" sz="1800" dirty="0" err="1"/>
              <a:t>menjali</a:t>
            </a:r>
            <a:r>
              <a:rPr lang="en-US" sz="1800" dirty="0"/>
              <a:t>, </a:t>
            </a:r>
            <a:r>
              <a:rPr lang="en-US" sz="1800" dirty="0" err="1"/>
              <a:t>molim</a:t>
            </a:r>
            <a:r>
              <a:rPr lang="en-US" sz="1800" dirty="0"/>
              <a:t> vas da </a:t>
            </a:r>
            <a:r>
              <a:rPr lang="en-US" sz="1800" dirty="0" err="1"/>
              <a:t>napišete</a:t>
            </a:r>
            <a:r>
              <a:rPr lang="en-US" sz="1800" dirty="0"/>
              <a:t> </a:t>
            </a:r>
            <a:r>
              <a:rPr lang="en-US" sz="1800" dirty="0" err="1"/>
              <a:t>šta</a:t>
            </a:r>
            <a:r>
              <a:rPr lang="en-US" sz="1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Evaluacija onlajn nastave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916051" cy="4602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r>
              <a:rPr lang="sr-Latn-RS" dirty="0" smtClean="0"/>
              <a:t>Rezultati evaluacije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6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78891"/>
              </p:ext>
            </p:extLst>
          </p:nvPr>
        </p:nvGraphicFramePr>
        <p:xfrm>
          <a:off x="152400" y="45703"/>
          <a:ext cx="8839200" cy="6812297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241806">
                <a:tc>
                  <a:txBody>
                    <a:bodyPr/>
                    <a:lstStyle/>
                    <a:p>
                      <a:r>
                        <a:rPr lang="pl-PL" sz="1000" dirty="0">
                          <a:effectLst/>
                        </a:rPr>
                        <a:t>Bilo je najslicnije koliko je moglo nastavi u skoli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Jedna od retkih profesorki koja se potrudila da nam sve detaljno objasni i snimi. Hvala na svemu!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Super je!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Nastava je bila na vrlo visokom nivou i hvala Vam na tome.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Bilo je mnogo drugačije od onoga na šta sam navikla a to je da je oko mene još bar 30 ljudi i profesorka i da je uporno trka sa vremenom da se urade zadaci za plus pre nego što istekne 45 minuta od casa ovo je bilo i smirenije ali teže.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Sve je bilo u redu! Video lekcije su pomogle da lakše shvatimo gradivo, a i uvek smo mogli ponovo da ih pogledamo. Simulacije su nam još više približile to što smo radili, a iz dodatnih videa smo naučili i druge zanimljivosti.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Svideo mi se ovaj način učenja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Svidelo mi se što ste Vi profesorka snimali sebe i objašnjavali.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Smatram da je ovaj vid nastave bio sasvim okej. Lekcije su bile lake za pracenje i svidelo mi se sto su sve video lekcije ispracene objasnjenjima.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Veoma mi se svidelo sti smo imali mogucnost da gledamo kako profesorka objasnjava gradivo, sto kod vecine profesora nije bio slucaj.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Video lekcije su bile veoma detaljno i temeljno objašnjene,imali smo i simulacije i video zapise koje su nam pomogle da bolje razumemo lekcije, profesorka nam je maksimalno olakšala učenje van učionica i na tome sam joj vrlo zahvalna :)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U potpunosti zadovoljan nastavom.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Jako mi se svideo način rada, lakcije su prilično lepo ispredavane i na zanimljiv način, a i mogućnost ponovnog slušanja lekcije je mnogo pomogla u radu.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Iskreno mozda i najbolje organizovana nastava od svih predmeta. Mnogo bolje resenje od vecine koja je samo slala, cesto suvoparne, tekstualne dokumente iz kojih smo ucili. Sve pohvale!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Nastava je bila odlicno smisljena, i hvala Vam za trud oko snimanja lekcija i prezentacija. Testovi nisu bili toliko teski, pogotovo ako je neko koristio i dodatnu pomoc ali to je na njihovoj casti... i hvala sto nas pitate za misljenje.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Sve je bilo odlično!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Ovalav metod nastave na ovoj platformi je bio odličan!Mnogo mi se dopao način na koji nam je profesorka predavala lekcije.Video lekcije su vrlo jasne i zanimljive.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Meni se svidelo jer smo mogli da pauziramo snimak predavanja i da stignemo neke vazne stvari da zapisemo kojih nema na prezentaciji a Vi( profesorka) ste rekli. Nemam nekih sugestija jer je sve vec bilo sjajno i organizovano i odradjeno.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pl-PL" sz="1000">
                          <a:effectLst/>
                        </a:rPr>
                        <a:t>Nastava je bila zanimljiva i održana je na drugačiji način u odnosu na druge predmete. Domaći zadaci su bili umereni i korisni.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Jako mi se svidelo sto je profesorka snimala videe i sve detaljno objasnjavala. To je puno pomoglo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Mislim da je bila odlična, za ovakvu neočekivanu situaciju.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Zadovoljna sam sa nacinom rada tokom online nastave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pl-PL" sz="1000">
                          <a:effectLst/>
                        </a:rPr>
                        <a:t>nastava je bila skroy okej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Ceo koncept onlajn nastave mi se svideo,a posebno to sto nam je profesorka bila dostupna u svim momentima i to sto je uz sve lekcije bilo dato objasnjenje.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</a:rPr>
                        <a:t>Najbolje</a:t>
                      </a:r>
                      <a:r>
                        <a:rPr lang="en-US" sz="1000" dirty="0">
                          <a:effectLst/>
                        </a:rPr>
                        <a:t> bi </a:t>
                      </a:r>
                      <a:r>
                        <a:rPr lang="en-US" sz="1000" dirty="0" err="1">
                          <a:effectLst/>
                        </a:rPr>
                        <a:t>bilo</a:t>
                      </a:r>
                      <a:r>
                        <a:rPr lang="en-US" sz="1000" dirty="0">
                          <a:effectLst/>
                        </a:rPr>
                        <a:t> da se </a:t>
                      </a:r>
                      <a:r>
                        <a:rPr lang="en-US" sz="1000" dirty="0" err="1">
                          <a:effectLst/>
                        </a:rPr>
                        <a:t>sve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skole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preurede</a:t>
                      </a:r>
                      <a:r>
                        <a:rPr lang="en-US" sz="1000" dirty="0">
                          <a:effectLst/>
                        </a:rPr>
                        <a:t> u </a:t>
                      </a:r>
                      <a:r>
                        <a:rPr lang="en-US" sz="1000" dirty="0" err="1">
                          <a:effectLst/>
                        </a:rPr>
                        <a:t>poligone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za</a:t>
                      </a:r>
                      <a:r>
                        <a:rPr lang="en-US" sz="1000" dirty="0">
                          <a:effectLst/>
                        </a:rPr>
                        <a:t> paintball.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pl-PL" sz="1000">
                          <a:effectLst/>
                        </a:rPr>
                        <a:t>Zahvalna sam profesorki na detaljno objasnjenim lekcijama.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Bilo je super,neke stvari sam razumela bolje nego kada smo isli u skolu.Video lekcije su taman trajale oko 10,20 min i super je sto niste odmah ocenjivali onih nekoliko kratkih pitanja za utvrdjvanje već tek na kraju oblasti onaj mini test.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411">
                <a:tc>
                  <a:txBody>
                    <a:bodyPr/>
                    <a:lstStyle/>
                    <a:p>
                      <a:r>
                        <a:rPr lang="vi-VN" sz="1000">
                          <a:effectLst/>
                        </a:rPr>
                        <a:t>Nastava je urađena odlično i na taj način da su svi mogli da nauče predviđeno gradivo i dobiju dobre ocene. Video lekcije su bile odlične i mislim da je to dosta pomoglo jer smo mogli da ih gledamo kad god želimo.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Sve je bilo sjajno, odlične prezentacije plus objašnjenja. Nemam nikakvih zamerki. Čak je biko lakše ovako slušati nego u školi.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Sve je bilo odlicno!!!</a:t>
                      </a: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015"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</a:rPr>
                        <a:t>praktična</a:t>
                      </a:r>
                      <a:r>
                        <a:rPr lang="en-US" sz="1000" dirty="0">
                          <a:effectLst/>
                        </a:rPr>
                        <a:t> i </a:t>
                      </a:r>
                      <a:r>
                        <a:rPr lang="en-US" sz="1000" dirty="0" err="1">
                          <a:effectLst/>
                        </a:rPr>
                        <a:t>zanimljiva</a:t>
                      </a:r>
                      <a:endParaRPr lang="en-US" sz="1000" dirty="0">
                        <a:effectLst/>
                      </a:endParaRPr>
                    </a:p>
                  </a:txBody>
                  <a:tcPr marL="23319" marR="23319" marT="11660" marB="116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5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763000" cy="5516563"/>
          </a:xfrm>
        </p:spPr>
      </p:pic>
    </p:spTree>
    <p:extLst>
      <p:ext uri="{BB962C8B-B14F-4D97-AF65-F5344CB8AC3E}">
        <p14:creationId xmlns:p14="http://schemas.microsoft.com/office/powerpoint/2010/main" val="129166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438400"/>
            <a:ext cx="7408333" cy="3916363"/>
          </a:xfrm>
        </p:spPr>
        <p:txBody>
          <a:bodyPr/>
          <a:lstStyle/>
          <a:p>
            <a:r>
              <a:rPr lang="sr-Latn-RS" dirty="0" smtClean="0"/>
              <a:t>Teachable – za video lekcije – </a:t>
            </a:r>
            <a:r>
              <a:rPr lang="sr-Latn-RS" dirty="0" smtClean="0">
                <a:hlinkClick r:id="rId2"/>
              </a:rPr>
              <a:t>link</a:t>
            </a:r>
            <a:endParaRPr lang="sr-Latn-RS" dirty="0" smtClean="0"/>
          </a:p>
          <a:p>
            <a:r>
              <a:rPr lang="sr-Latn-RS" dirty="0" smtClean="0"/>
              <a:t>Moodle platforma – za organizovanje učenika, deljenje zadataka, planiranje nastave, izvođenje projekata, video konferencije i ocenjivanje – </a:t>
            </a:r>
            <a:r>
              <a:rPr lang="sr-Latn-RS" dirty="0" smtClean="0">
                <a:hlinkClick r:id="rId3"/>
              </a:rPr>
              <a:t>link</a:t>
            </a:r>
            <a:endParaRPr lang="sr-Latn-RS" dirty="0" smtClean="0"/>
          </a:p>
          <a:p>
            <a:r>
              <a:rPr lang="sr-Latn-RS" dirty="0" smtClean="0"/>
              <a:t>PhET virtualne laboratorije – integrisane u Moodle kurseve - </a:t>
            </a:r>
            <a:r>
              <a:rPr lang="sr-Latn-RS" dirty="0" smtClean="0">
                <a:hlinkClick r:id="rId4"/>
              </a:rPr>
              <a:t>link</a:t>
            </a:r>
            <a:endParaRPr lang="sr-Latn-RS" dirty="0" smtClean="0"/>
          </a:p>
          <a:p>
            <a:r>
              <a:rPr lang="sr-Latn-RS" dirty="0" smtClean="0"/>
              <a:t>Zoom plugin – integrisan u Moodle platformu za video pozive</a:t>
            </a:r>
          </a:p>
          <a:p>
            <a:r>
              <a:rPr lang="sr-Latn-RS" dirty="0" smtClean="0"/>
              <a:t>Prezi – korišćen tokom izrade video lekcija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Korišćeni online alati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5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RTV emisija „Ja biram“ – pripreme za malu maturu- </a:t>
            </a:r>
            <a:r>
              <a:rPr lang="sr-Latn-RS" dirty="0">
                <a:hlinkClick r:id="rId2"/>
              </a:rPr>
              <a:t>link</a:t>
            </a:r>
            <a:endParaRPr lang="sr-Latn-RS" dirty="0"/>
          </a:p>
          <a:p>
            <a:r>
              <a:rPr lang="sr-Latn-RS" dirty="0" smtClean="0"/>
              <a:t>Phyphox – mobilna aplikacija za merenje fizičkih parametara. – </a:t>
            </a:r>
            <a:r>
              <a:rPr lang="sr-Latn-RS" dirty="0" smtClean="0">
                <a:hlinkClick r:id="rId3"/>
              </a:rPr>
              <a:t>link</a:t>
            </a:r>
            <a:r>
              <a:rPr lang="sr-Latn-RS" dirty="0" smtClean="0"/>
              <a:t> ka učeničkim radovima - više o aplikaciji sam pisala </a:t>
            </a:r>
            <a:r>
              <a:rPr lang="sr-Latn-RS" dirty="0" smtClean="0">
                <a:hlinkClick r:id="rId4"/>
              </a:rPr>
              <a:t>ovde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SonyVegas Pro – video 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Korišćeni oflajn alati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6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52600"/>
            <a:ext cx="7408333" cy="4288896"/>
          </a:xfrm>
        </p:spPr>
        <p:txBody>
          <a:bodyPr/>
          <a:lstStyle/>
          <a:p>
            <a:r>
              <a:rPr lang="sr-Latn-RS" sz="1800" b="1" dirty="0" smtClean="0"/>
              <a:t>Osnovna škola</a:t>
            </a:r>
            <a:r>
              <a:rPr lang="sr-Latn-RS" sz="1800" dirty="0" smtClean="0"/>
              <a:t>: Iako ne radim u osnovnoj školi, snimila sam video lekcije za osmake u kojima im pomažem da se što bolje pripreme za malu maturu. Video odgovore na pitanja koja se idalje emituju na </a:t>
            </a:r>
            <a:r>
              <a:rPr lang="sr-Latn-RS" sz="1800" b="1" dirty="0" smtClean="0"/>
              <a:t>RTV</a:t>
            </a:r>
            <a:r>
              <a:rPr lang="sr-Latn-RS" sz="1800" dirty="0" smtClean="0"/>
              <a:t>-u u okviru emisije </a:t>
            </a:r>
            <a:r>
              <a:rPr lang="sr-Latn-RS" sz="1800" b="1" dirty="0" smtClean="0"/>
              <a:t>„Ja biram“ </a:t>
            </a:r>
            <a:r>
              <a:rPr lang="sr-Latn-RS" sz="1800" dirty="0" smtClean="0"/>
              <a:t>možete pogledati na sledećem </a:t>
            </a:r>
            <a:r>
              <a:rPr lang="sr-Latn-RS" sz="1800" dirty="0" smtClean="0">
                <a:hlinkClick r:id="rId2"/>
              </a:rPr>
              <a:t>linku</a:t>
            </a:r>
            <a:r>
              <a:rPr lang="sr-Latn-RS" sz="1800" dirty="0" smtClean="0"/>
              <a:t>.</a:t>
            </a:r>
          </a:p>
          <a:p>
            <a:pPr marL="0" indent="0">
              <a:buNone/>
            </a:pPr>
            <a:endParaRPr lang="sr-Latn-RS" sz="1800" dirty="0" smtClean="0"/>
          </a:p>
          <a:p>
            <a:r>
              <a:rPr lang="sr-Latn-RS" sz="1800" b="1" dirty="0" smtClean="0"/>
              <a:t>Gimnazij</a:t>
            </a:r>
            <a:r>
              <a:rPr lang="sr-Latn-RS" sz="1800" dirty="0" smtClean="0"/>
              <a:t>a:</a:t>
            </a:r>
          </a:p>
          <a:p>
            <a:pPr marL="301943" lvl="1" indent="0">
              <a:buNone/>
            </a:pPr>
            <a:r>
              <a:rPr lang="sr-Latn-RS" sz="1600" dirty="0" smtClean="0"/>
              <a:t>Prvi razred: 162 redovna učenika Gimnazije „Isidora Sekulić“</a:t>
            </a:r>
          </a:p>
          <a:p>
            <a:pPr marL="301943" lvl="1" indent="0">
              <a:buNone/>
            </a:pPr>
            <a:r>
              <a:rPr lang="sr-Latn-RS" sz="1600" dirty="0" smtClean="0"/>
              <a:t>Treći razred: 102 redovna učenika Gimnazije „Isidora Sekulić“</a:t>
            </a:r>
          </a:p>
          <a:p>
            <a:pPr marL="301943" lvl="1" indent="0">
              <a:buNone/>
            </a:pPr>
            <a:r>
              <a:rPr lang="sr-Latn-RS" sz="1600" dirty="0" smtClean="0"/>
              <a:t>Ukupno </a:t>
            </a:r>
            <a:r>
              <a:rPr lang="sr-Latn-RS" sz="1600" b="1" dirty="0" smtClean="0"/>
              <a:t>8 odeljenja </a:t>
            </a:r>
            <a:r>
              <a:rPr lang="sr-Latn-RS" sz="1600" dirty="0" smtClean="0"/>
              <a:t>i </a:t>
            </a:r>
            <a:r>
              <a:rPr lang="sr-Latn-RS" sz="1600" b="1" dirty="0" smtClean="0"/>
              <a:t>264 učenika </a:t>
            </a:r>
            <a:r>
              <a:rPr lang="sr-Latn-RS" sz="1600" dirty="0" smtClean="0"/>
              <a:t>vođena na </a:t>
            </a:r>
            <a:r>
              <a:rPr lang="sr-Latn-RS" sz="1600" b="1" dirty="0" smtClean="0"/>
              <a:t>Moodle</a:t>
            </a:r>
            <a:r>
              <a:rPr lang="sr-Latn-RS" sz="1600" dirty="0" smtClean="0"/>
              <a:t> platformi, koju sam instalirala specijalno za ovu priliku na svom sajtu „Znanje je in!“.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Nivoi online nastave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9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01000" cy="48362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Učenici prvog razreda na Moodle kursu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43961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Učenici trećeg razreda na Moodle kursu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600" dirty="0" smtClean="0"/>
              <a:t>Tokom ova 2 meseca, učenici su imali niz različitih aktivnosti.</a:t>
            </a:r>
          </a:p>
          <a:p>
            <a:pPr marL="0" indent="0">
              <a:buNone/>
            </a:pPr>
            <a:r>
              <a:rPr lang="sr-Latn-RS" sz="1600" b="1" dirty="0" smtClean="0"/>
              <a:t>1. Gledanje video lekcija </a:t>
            </a:r>
            <a:r>
              <a:rPr lang="sr-Latn-RS" sz="1600" dirty="0" smtClean="0"/>
              <a:t>u vremenu kada god to učenicima odgovara, ali u određenim rokovima: </a:t>
            </a:r>
            <a:r>
              <a:rPr lang="en-US" sz="1600" dirty="0">
                <a:hlinkClick r:id="rId2"/>
              </a:rPr>
              <a:t>https://fizika.teachable.com</a:t>
            </a:r>
            <a:r>
              <a:rPr lang="en-US" sz="1600" dirty="0" smtClean="0">
                <a:hlinkClick r:id="rId2"/>
              </a:rPr>
              <a:t>/</a:t>
            </a:r>
            <a:endParaRPr lang="sr-Latn-R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Aktivnosti učenika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" y="2664246"/>
            <a:ext cx="9144000" cy="41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2362200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b="1" dirty="0" smtClean="0"/>
              <a:t>2. Onlajn </a:t>
            </a:r>
            <a:r>
              <a:rPr lang="sr-Latn-RS" b="1" dirty="0"/>
              <a:t>Moodle lekcije</a:t>
            </a:r>
            <a:r>
              <a:rPr lang="sr-Latn-RS" dirty="0"/>
              <a:t>, sa integrisanim PhET virtualnim laboratorijama, sa tačno određenim zadacima i pitanjima na koje su učenici morali da odgovore.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04672"/>
          </a:xfrm>
        </p:spPr>
        <p:txBody>
          <a:bodyPr/>
          <a:lstStyle/>
          <a:p>
            <a:r>
              <a:rPr lang="sr-Latn-RS" dirty="0" smtClean="0"/>
              <a:t>Aktivnosti učenika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75" y="1143000"/>
            <a:ext cx="5943600" cy="55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9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95" y="1066800"/>
            <a:ext cx="889490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1" dirty="0" smtClean="0"/>
              <a:t>3. Phyphox </a:t>
            </a:r>
            <a:r>
              <a:rPr lang="sr-Latn-RS" b="1" dirty="0"/>
              <a:t>projekti </a:t>
            </a:r>
            <a:r>
              <a:rPr lang="sr-Latn-RS" dirty="0"/>
              <a:t>– merenje zavisnosti centripetalne sile od ugaone brzine pomoću mobilnog telefona učenika</a:t>
            </a:r>
            <a:r>
              <a:rPr lang="sr-Latn-RS" dirty="0" smtClean="0"/>
              <a:t>.- </a:t>
            </a:r>
            <a:r>
              <a:rPr lang="sr-Latn-RS" dirty="0" smtClean="0">
                <a:hlinkClick r:id="rId2"/>
              </a:rPr>
              <a:t>link</a:t>
            </a:r>
            <a:endParaRPr lang="sr-Latn-R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Aktivnosti učenika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766153" cy="48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663</TotalTime>
  <Words>1146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Online nastava fizike</vt:lpstr>
      <vt:lpstr>Korišćeni online alati</vt:lpstr>
      <vt:lpstr>Korišćeni oflajn alati</vt:lpstr>
      <vt:lpstr>Nivoi online nastave</vt:lpstr>
      <vt:lpstr>Učenici prvog razreda na Moodle kursu</vt:lpstr>
      <vt:lpstr>Učenici trećeg razreda na Moodle kursu</vt:lpstr>
      <vt:lpstr>Aktivnosti učenika</vt:lpstr>
      <vt:lpstr>Aktivnosti učenika</vt:lpstr>
      <vt:lpstr>Aktivnosti učenika</vt:lpstr>
      <vt:lpstr>Aktivnosti učenika</vt:lpstr>
      <vt:lpstr>Evaluacija onlajn nastave</vt:lpstr>
      <vt:lpstr>Rezultati evaluacije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nastava fizike</dc:title>
  <dc:creator>Marina Dorocki</dc:creator>
  <cp:lastModifiedBy>Marina Dorocki</cp:lastModifiedBy>
  <cp:revision>14</cp:revision>
  <dcterms:created xsi:type="dcterms:W3CDTF">2020-05-29T09:16:15Z</dcterms:created>
  <dcterms:modified xsi:type="dcterms:W3CDTF">2020-05-29T20:20:11Z</dcterms:modified>
</cp:coreProperties>
</file>